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7" r:id="rId3"/>
    <p:sldId id="259" r:id="rId4"/>
    <p:sldId id="260" r:id="rId5"/>
    <p:sldId id="277" r:id="rId6"/>
    <p:sldId id="261" r:id="rId7"/>
    <p:sldId id="262" r:id="rId8"/>
    <p:sldId id="263" r:id="rId9"/>
    <p:sldId id="265" r:id="rId10"/>
    <p:sldId id="276" r:id="rId11"/>
    <p:sldId id="279" r:id="rId12"/>
    <p:sldId id="278" r:id="rId13"/>
    <p:sldId id="267" r:id="rId14"/>
    <p:sldId id="266" r:id="rId15"/>
    <p:sldId id="281" r:id="rId16"/>
    <p:sldId id="264" r:id="rId17"/>
    <p:sldId id="268" r:id="rId18"/>
    <p:sldId id="269" r:id="rId19"/>
    <p:sldId id="270" r:id="rId20"/>
    <p:sldId id="271" r:id="rId21"/>
    <p:sldId id="272" r:id="rId22"/>
    <p:sldId id="28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EEA301-CE86-80EA-4177-DB9B4BD082F4}" name="Jody McAleer D.P.M." initials="JM" userId="S::jmcaleer@jcmg.org::847e0025-78df-4252-b26f-0514d1f3f29b" providerId="AD"/>
  <p188:author id="{88DA293A-D9EF-75F7-B3DF-0734F0A73AA9}" name="Heather Reigle" initials="HR" userId="S::hreigle@treace.net::d16eaca8-9bf2-4560-a6ce-a776b415be47" providerId="AD"/>
  <p188:author id="{B34BDF53-C5E3-DC32-AA19-D5D658F4D176}" name="Kile, Deidre" initials="KD" userId="S::dkile@actalentservices.com::45f7a80b-22d6-4550-9227-6ef59538fc9b" providerId="AD"/>
  <p188:author id="{27C40054-170D-1C3C-6130-4C7039C2EF82}" name="Cara Bethell" initials="CB" userId="S::CBethell@treace.net::0644eb94-1536-499c-a4d9-b8b1333c94fa" providerId="AD"/>
  <p188:author id="{6C13DD67-9EE0-DFB4-1810-5C65E7CA0BF0}" name="Sean Scanlan" initials="SS" userId="S::sscanlan@treace.net::e85a86ae-4da3-4a55-95db-1b73eb3c66a9" providerId="AD"/>
  <p188:author id="{5C53B2F3-4929-1DCC-0E6B-8815E289A7BE}" name="J Daigre" initials="JD" userId="49a14be51342e6f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97CE0"/>
    <a:srgbClr val="E2E6E5"/>
    <a:srgbClr val="D6DCDB"/>
    <a:srgbClr val="829794"/>
    <a:srgbClr val="FFE2A7"/>
    <a:srgbClr val="CF8900"/>
    <a:srgbClr val="005D85"/>
    <a:srgbClr val="80BB00"/>
    <a:srgbClr val="EAF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826" autoAdjust="0"/>
  </p:normalViewPr>
  <p:slideViewPr>
    <p:cSldViewPr snapToGrid="0">
      <p:cViewPr>
        <p:scale>
          <a:sx n="100" d="100"/>
          <a:sy n="100" d="100"/>
        </p:scale>
        <p:origin x="-680" y="-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BA28-6313-4E41-A662-7BF8CE3685A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B29DE-6A2B-441F-851D-C870B4CC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takeaway here – swelling was not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B29DE-6A2B-441F-851D-C870B4CC20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subject 101-011 (McAleer)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B29DE-6A2B-441F-851D-C870B4CC20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4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subject 105-006 (Shane)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B29DE-6A2B-441F-851D-C870B4CC20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266D27-91AA-4212-8079-136C8F381F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11768-708B-4A41-9909-E68E9B5943B3}"/>
              </a:ext>
            </a:extLst>
          </p:cNvPr>
          <p:cNvSpPr/>
          <p:nvPr userDrawn="1"/>
        </p:nvSpPr>
        <p:spPr>
          <a:xfrm>
            <a:off x="0" y="3431732"/>
            <a:ext cx="12192000" cy="3429000"/>
          </a:xfrm>
          <a:prstGeom prst="rect">
            <a:avLst/>
          </a:prstGeom>
          <a:solidFill>
            <a:srgbClr val="005E85"/>
          </a:solidFill>
          <a:ln>
            <a:solidFill>
              <a:srgbClr val="005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DE2A62-FA0B-3A69-C79B-AB13E6546D10}"/>
              </a:ext>
            </a:extLst>
          </p:cNvPr>
          <p:cNvGrpSpPr/>
          <p:nvPr userDrawn="1"/>
        </p:nvGrpSpPr>
        <p:grpSpPr>
          <a:xfrm>
            <a:off x="6601968" y="1508760"/>
            <a:ext cx="3757175" cy="3813334"/>
            <a:chOff x="6601968" y="1508760"/>
            <a:chExt cx="3757175" cy="38133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D8496E-2F01-4169-92B8-D64C64E56AF5}"/>
                </a:ext>
              </a:extLst>
            </p:cNvPr>
            <p:cNvSpPr/>
            <p:nvPr userDrawn="1"/>
          </p:nvSpPr>
          <p:spPr>
            <a:xfrm>
              <a:off x="6601968" y="1508760"/>
              <a:ext cx="3757175" cy="3813334"/>
            </a:xfrm>
            <a:prstGeom prst="rect">
              <a:avLst/>
            </a:prstGeom>
            <a:solidFill>
              <a:srgbClr val="E2E6E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73F3B8-03EA-424D-8593-C63119E22528}"/>
                </a:ext>
              </a:extLst>
            </p:cNvPr>
            <p:cNvSpPr/>
            <p:nvPr userDrawn="1"/>
          </p:nvSpPr>
          <p:spPr>
            <a:xfrm>
              <a:off x="6748272" y="1664208"/>
              <a:ext cx="3456471" cy="3511983"/>
            </a:xfrm>
            <a:prstGeom prst="rect">
              <a:avLst/>
            </a:prstGeom>
            <a:solidFill>
              <a:srgbClr val="829794"/>
            </a:solidFill>
            <a:ln>
              <a:solidFill>
                <a:srgbClr val="82979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195062-B623-410E-BFD5-873BE91BC6A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66438" y="1825998"/>
            <a:ext cx="3021623" cy="2387600"/>
          </a:xfrm>
        </p:spPr>
        <p:txBody>
          <a:bodyPr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787B-F8FC-4820-A8AF-7F22A1D1101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66438" y="4269095"/>
            <a:ext cx="3017520" cy="7308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5BC01C-09F5-A010-DE51-8397660C2365}"/>
              </a:ext>
            </a:extLst>
          </p:cNvPr>
          <p:cNvGrpSpPr/>
          <p:nvPr userDrawn="1"/>
        </p:nvGrpSpPr>
        <p:grpSpPr>
          <a:xfrm>
            <a:off x="0" y="2589954"/>
            <a:ext cx="2485136" cy="4257713"/>
            <a:chOff x="0" y="2589954"/>
            <a:chExt cx="2485136" cy="425771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E31200-AC5D-4B63-8A09-102FD7F56DFD}"/>
                </a:ext>
              </a:extLst>
            </p:cNvPr>
            <p:cNvSpPr/>
            <p:nvPr userDrawn="1"/>
          </p:nvSpPr>
          <p:spPr>
            <a:xfrm>
              <a:off x="0" y="2589954"/>
              <a:ext cx="822960" cy="841248"/>
            </a:xfrm>
            <a:prstGeom prst="rect">
              <a:avLst/>
            </a:prstGeom>
            <a:solidFill>
              <a:srgbClr val="297CE0">
                <a:alpha val="50000"/>
              </a:srgbClr>
            </a:solidFill>
            <a:ln>
              <a:solidFill>
                <a:srgbClr val="297CE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AB47CB-A6E5-4B14-86BD-C7EDC5B5F73F}"/>
                </a:ext>
              </a:extLst>
            </p:cNvPr>
            <p:cNvSpPr/>
            <p:nvPr userDrawn="1"/>
          </p:nvSpPr>
          <p:spPr>
            <a:xfrm>
              <a:off x="1662176" y="3429000"/>
              <a:ext cx="822960" cy="841248"/>
            </a:xfrm>
            <a:prstGeom prst="rect">
              <a:avLst/>
            </a:prstGeom>
            <a:solidFill>
              <a:srgbClr val="297CE0">
                <a:alpha val="75000"/>
              </a:srgbClr>
            </a:solidFill>
            <a:ln>
              <a:solidFill>
                <a:srgbClr val="297CE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FAE26C-D2F1-4570-92F0-6CF9E0E95D23}"/>
                </a:ext>
              </a:extLst>
            </p:cNvPr>
            <p:cNvSpPr/>
            <p:nvPr userDrawn="1"/>
          </p:nvSpPr>
          <p:spPr>
            <a:xfrm>
              <a:off x="832104" y="5144687"/>
              <a:ext cx="822960" cy="841248"/>
            </a:xfrm>
            <a:prstGeom prst="rect">
              <a:avLst/>
            </a:prstGeom>
            <a:solidFill>
              <a:srgbClr val="297CE0">
                <a:alpha val="75000"/>
              </a:srgbClr>
            </a:solidFill>
            <a:ln>
              <a:solidFill>
                <a:srgbClr val="297CE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3DE44F-2CE9-447B-9D2A-B1B14393391E}"/>
                </a:ext>
              </a:extLst>
            </p:cNvPr>
            <p:cNvSpPr/>
            <p:nvPr userDrawn="1"/>
          </p:nvSpPr>
          <p:spPr>
            <a:xfrm>
              <a:off x="831088" y="3429000"/>
              <a:ext cx="822960" cy="841248"/>
            </a:xfrm>
            <a:prstGeom prst="rect">
              <a:avLst/>
            </a:prstGeom>
            <a:solidFill>
              <a:srgbClr val="829794">
                <a:alpha val="75000"/>
              </a:srgbClr>
            </a:solidFill>
            <a:ln>
              <a:solidFill>
                <a:srgbClr val="829794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FAAD61-D497-4C83-8461-A02F8595F49C}"/>
                </a:ext>
              </a:extLst>
            </p:cNvPr>
            <p:cNvSpPr/>
            <p:nvPr userDrawn="1"/>
          </p:nvSpPr>
          <p:spPr>
            <a:xfrm>
              <a:off x="0" y="6006419"/>
              <a:ext cx="822960" cy="841248"/>
            </a:xfrm>
            <a:prstGeom prst="rect">
              <a:avLst/>
            </a:prstGeom>
            <a:solidFill>
              <a:srgbClr val="829794">
                <a:alpha val="75000"/>
              </a:srgbClr>
            </a:solidFill>
            <a:ln>
              <a:solidFill>
                <a:srgbClr val="829794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1D75BF-F4C7-40C3-BCC2-787115B3E590}"/>
                </a:ext>
              </a:extLst>
            </p:cNvPr>
            <p:cNvSpPr/>
            <p:nvPr userDrawn="1"/>
          </p:nvSpPr>
          <p:spPr>
            <a:xfrm>
              <a:off x="0" y="4285297"/>
              <a:ext cx="822960" cy="841248"/>
            </a:xfrm>
            <a:prstGeom prst="rect">
              <a:avLst/>
            </a:prstGeom>
            <a:solidFill>
              <a:srgbClr val="829794">
                <a:alpha val="75000"/>
              </a:srgbClr>
            </a:solidFill>
            <a:ln>
              <a:solidFill>
                <a:srgbClr val="829794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175748-C51D-44F8-B2BD-4065B72F2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20" y="280901"/>
            <a:ext cx="2621687" cy="18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266D27-91AA-4212-8079-136C8F381F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E4EDE3-1512-47CF-B4D1-C60FD6F3093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5E85"/>
          </a:solidFill>
          <a:ln>
            <a:solidFill>
              <a:srgbClr val="005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2EB72F-7D82-4431-8A0B-241D70FD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387" y="1563331"/>
            <a:ext cx="7570839" cy="1130710"/>
          </a:xfrm>
        </p:spPr>
        <p:txBody>
          <a:bodyPr anchor="ctr" anchorCtr="0">
            <a:normAutofit/>
          </a:bodyPr>
          <a:lstStyle>
            <a:lvl1pPr algn="r">
              <a:defRPr sz="4000" b="1">
                <a:solidFill>
                  <a:srgbClr val="005E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7D96600-5531-4573-83BE-04244BE5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385" y="3833250"/>
            <a:ext cx="7570841" cy="903689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CD274B-5388-45C4-AEE7-43967DF243E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80387" y="2723536"/>
            <a:ext cx="7570839" cy="70794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>
                <a:solidFill>
                  <a:srgbClr val="005E8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8058B4-1803-4B8F-A202-1702C76A7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20" y="280901"/>
            <a:ext cx="2621687" cy="1857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991E3F7-2C90-8596-7F7C-6609B40CBB96}"/>
              </a:ext>
            </a:extLst>
          </p:cNvPr>
          <p:cNvGrpSpPr/>
          <p:nvPr userDrawn="1"/>
        </p:nvGrpSpPr>
        <p:grpSpPr>
          <a:xfrm>
            <a:off x="0" y="2589954"/>
            <a:ext cx="2485136" cy="4257713"/>
            <a:chOff x="0" y="2589954"/>
            <a:chExt cx="2485136" cy="42577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AEEE12-55E9-292C-6893-6119A348E2EC}"/>
                </a:ext>
              </a:extLst>
            </p:cNvPr>
            <p:cNvSpPr/>
            <p:nvPr userDrawn="1"/>
          </p:nvSpPr>
          <p:spPr>
            <a:xfrm>
              <a:off x="0" y="2589954"/>
              <a:ext cx="822960" cy="841248"/>
            </a:xfrm>
            <a:prstGeom prst="rect">
              <a:avLst/>
            </a:prstGeom>
            <a:solidFill>
              <a:srgbClr val="297CE0">
                <a:alpha val="50000"/>
              </a:srgbClr>
            </a:solidFill>
            <a:ln>
              <a:solidFill>
                <a:srgbClr val="297CE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A38955-A065-79D8-5C33-DD290D664BA4}"/>
                </a:ext>
              </a:extLst>
            </p:cNvPr>
            <p:cNvSpPr/>
            <p:nvPr userDrawn="1"/>
          </p:nvSpPr>
          <p:spPr>
            <a:xfrm>
              <a:off x="1662176" y="3429000"/>
              <a:ext cx="822960" cy="841248"/>
            </a:xfrm>
            <a:prstGeom prst="rect">
              <a:avLst/>
            </a:prstGeom>
            <a:solidFill>
              <a:srgbClr val="297CE0">
                <a:alpha val="75000"/>
              </a:srgbClr>
            </a:solidFill>
            <a:ln>
              <a:solidFill>
                <a:srgbClr val="297CE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1A6D30-F9E0-4BA3-75F3-6261BF974D05}"/>
                </a:ext>
              </a:extLst>
            </p:cNvPr>
            <p:cNvSpPr/>
            <p:nvPr userDrawn="1"/>
          </p:nvSpPr>
          <p:spPr>
            <a:xfrm>
              <a:off x="832104" y="5144687"/>
              <a:ext cx="822960" cy="841248"/>
            </a:xfrm>
            <a:prstGeom prst="rect">
              <a:avLst/>
            </a:prstGeom>
            <a:solidFill>
              <a:srgbClr val="297CE0">
                <a:alpha val="75000"/>
              </a:srgbClr>
            </a:solidFill>
            <a:ln>
              <a:solidFill>
                <a:srgbClr val="297CE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6CF96F-9217-1FC1-2D71-EBD5977B2451}"/>
                </a:ext>
              </a:extLst>
            </p:cNvPr>
            <p:cNvSpPr/>
            <p:nvPr userDrawn="1"/>
          </p:nvSpPr>
          <p:spPr>
            <a:xfrm>
              <a:off x="831088" y="3429000"/>
              <a:ext cx="822960" cy="841248"/>
            </a:xfrm>
            <a:prstGeom prst="rect">
              <a:avLst/>
            </a:prstGeom>
            <a:solidFill>
              <a:srgbClr val="829794">
                <a:alpha val="75000"/>
              </a:srgbClr>
            </a:solidFill>
            <a:ln>
              <a:solidFill>
                <a:srgbClr val="829794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8C5715-1006-41BB-BC10-28148CF04EAA}"/>
                </a:ext>
              </a:extLst>
            </p:cNvPr>
            <p:cNvSpPr/>
            <p:nvPr userDrawn="1"/>
          </p:nvSpPr>
          <p:spPr>
            <a:xfrm>
              <a:off x="0" y="6006419"/>
              <a:ext cx="822960" cy="841248"/>
            </a:xfrm>
            <a:prstGeom prst="rect">
              <a:avLst/>
            </a:prstGeom>
            <a:solidFill>
              <a:srgbClr val="829794">
                <a:alpha val="75000"/>
              </a:srgbClr>
            </a:solidFill>
            <a:ln>
              <a:solidFill>
                <a:srgbClr val="829794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F74106-8C7F-BC1F-517C-D8912352B726}"/>
                </a:ext>
              </a:extLst>
            </p:cNvPr>
            <p:cNvSpPr/>
            <p:nvPr userDrawn="1"/>
          </p:nvSpPr>
          <p:spPr>
            <a:xfrm>
              <a:off x="0" y="4285297"/>
              <a:ext cx="822960" cy="841248"/>
            </a:xfrm>
            <a:prstGeom prst="rect">
              <a:avLst/>
            </a:prstGeom>
            <a:solidFill>
              <a:srgbClr val="829794">
                <a:alpha val="75000"/>
              </a:srgbClr>
            </a:solidFill>
            <a:ln>
              <a:solidFill>
                <a:srgbClr val="829794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24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4FD8-74F3-4BDD-8E70-3AD95F00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6F163-3223-4AC7-88B3-F07F9CC1D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3" y="1548632"/>
            <a:ext cx="9176657" cy="5057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16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465E1D-C2AB-4F00-85A9-B7EFF4F41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EC980-E1AA-4CD0-8B57-7D5B5984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327026"/>
            <a:ext cx="9839325" cy="11250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F4E50F-FFDB-4F6C-901A-D22DC7D2226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69950" y="1693333"/>
            <a:ext cx="10588625" cy="4707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F01A0-EFA8-4B4F-ACC4-FBC5F5CB5D3C}"/>
              </a:ext>
            </a:extLst>
          </p:cNvPr>
          <p:cNvSpPr/>
          <p:nvPr userDrawn="1"/>
        </p:nvSpPr>
        <p:spPr>
          <a:xfrm>
            <a:off x="0" y="6603999"/>
            <a:ext cx="12192000" cy="254001"/>
          </a:xfrm>
          <a:prstGeom prst="rect">
            <a:avLst/>
          </a:prstGeom>
          <a:solidFill>
            <a:srgbClr val="005E85"/>
          </a:solidFill>
          <a:ln>
            <a:solidFill>
              <a:srgbClr val="005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84ED7-D059-4753-AD3D-86137E5BA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48056"/>
            <a:ext cx="797851" cy="8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11BA-5041-4961-A480-A2B8CAE8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7B20-D489-4E2C-BF39-E6A6D1D86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8446" y="1825625"/>
            <a:ext cx="4572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4B63E-EE3A-409C-BB4F-743461B3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6290" y="1825625"/>
            <a:ext cx="4572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19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CB01-3EEC-4684-B715-21BFD83A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365126"/>
            <a:ext cx="9108899" cy="96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8CD3-0488-40AF-BADC-3C70E84B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7540" y="1681163"/>
            <a:ext cx="45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3FC22-927D-40F1-BA11-884E2956E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7540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F0780-D5AE-4071-A1B2-A79D1475A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9540" y="1681163"/>
            <a:ext cx="45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6EBD6-8BC2-493D-B4DE-F46DCEFBF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49540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1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0AA4-4457-49B5-82FB-0949CC3B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45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5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CD4A-309E-4A19-BB13-3D6F106C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28" y="365760"/>
            <a:ext cx="8958072" cy="842151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DCAD6-3299-49B6-B6D6-FBDD141BA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1422" y="1433689"/>
            <a:ext cx="4773966" cy="4427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FE6A-9881-49C1-923B-C1531F176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5728" y="1433689"/>
            <a:ext cx="3892183" cy="4427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90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2E8BE-E52A-403B-922B-8CE80F82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466726"/>
            <a:ext cx="9176656" cy="93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DD9C9-BE88-42AA-B109-08845721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142" y="1557868"/>
            <a:ext cx="9176657" cy="505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08A91-F92D-47CA-AFAF-066727466F36}"/>
              </a:ext>
            </a:extLst>
          </p:cNvPr>
          <p:cNvSpPr/>
          <p:nvPr userDrawn="1"/>
        </p:nvSpPr>
        <p:spPr>
          <a:xfrm>
            <a:off x="0" y="2610274"/>
            <a:ext cx="822960" cy="841248"/>
          </a:xfrm>
          <a:prstGeom prst="rect">
            <a:avLst/>
          </a:prstGeom>
          <a:solidFill>
            <a:srgbClr val="005D85">
              <a:alpha val="75000"/>
            </a:srgbClr>
          </a:solidFill>
          <a:ln>
            <a:solidFill>
              <a:srgbClr val="005D85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20A40-D1AE-45EE-BFCD-3969DE08CA8F}"/>
              </a:ext>
            </a:extLst>
          </p:cNvPr>
          <p:cNvSpPr/>
          <p:nvPr userDrawn="1"/>
        </p:nvSpPr>
        <p:spPr>
          <a:xfrm>
            <a:off x="0" y="5154929"/>
            <a:ext cx="822960" cy="841248"/>
          </a:xfrm>
          <a:prstGeom prst="rect">
            <a:avLst/>
          </a:prstGeom>
          <a:solidFill>
            <a:srgbClr val="005D85">
              <a:alpha val="75000"/>
            </a:srgbClr>
          </a:solidFill>
          <a:ln>
            <a:solidFill>
              <a:srgbClr val="005D85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55DEC1-BA3F-4A37-8466-0D73694692EE}"/>
              </a:ext>
            </a:extLst>
          </p:cNvPr>
          <p:cNvSpPr/>
          <p:nvPr userDrawn="1"/>
        </p:nvSpPr>
        <p:spPr>
          <a:xfrm>
            <a:off x="0" y="5996177"/>
            <a:ext cx="822960" cy="841248"/>
          </a:xfrm>
          <a:prstGeom prst="rect">
            <a:avLst/>
          </a:prstGeom>
          <a:solidFill>
            <a:srgbClr val="829794">
              <a:alpha val="75000"/>
            </a:srgbClr>
          </a:solidFill>
          <a:ln>
            <a:solidFill>
              <a:srgbClr val="829794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896222-6C7D-49C7-8969-B587FB1E2DE0}"/>
              </a:ext>
            </a:extLst>
          </p:cNvPr>
          <p:cNvSpPr/>
          <p:nvPr userDrawn="1"/>
        </p:nvSpPr>
        <p:spPr>
          <a:xfrm>
            <a:off x="820928" y="3449320"/>
            <a:ext cx="822960" cy="841248"/>
          </a:xfrm>
          <a:prstGeom prst="rect">
            <a:avLst/>
          </a:prstGeom>
          <a:solidFill>
            <a:srgbClr val="829794">
              <a:alpha val="74902"/>
            </a:srgbClr>
          </a:solidFill>
          <a:ln>
            <a:solidFill>
              <a:srgbClr val="829794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17BF49-4A95-40E2-8CF1-3A11ADCAECB4}"/>
              </a:ext>
            </a:extLst>
          </p:cNvPr>
          <p:cNvSpPr/>
          <p:nvPr userDrawn="1"/>
        </p:nvSpPr>
        <p:spPr>
          <a:xfrm>
            <a:off x="829675" y="5141977"/>
            <a:ext cx="822960" cy="841248"/>
          </a:xfrm>
          <a:prstGeom prst="rect">
            <a:avLst/>
          </a:prstGeom>
          <a:solidFill>
            <a:srgbClr val="829794">
              <a:alpha val="75000"/>
            </a:srgbClr>
          </a:solidFill>
          <a:ln>
            <a:solidFill>
              <a:srgbClr val="829794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779511-E430-45D5-95E6-7FD2667F5430}"/>
              </a:ext>
            </a:extLst>
          </p:cNvPr>
          <p:cNvSpPr/>
          <p:nvPr userDrawn="1"/>
        </p:nvSpPr>
        <p:spPr>
          <a:xfrm>
            <a:off x="0" y="4300729"/>
            <a:ext cx="822960" cy="841248"/>
          </a:xfrm>
          <a:prstGeom prst="rect">
            <a:avLst/>
          </a:prstGeom>
          <a:solidFill>
            <a:srgbClr val="829794">
              <a:alpha val="75000"/>
            </a:srgbClr>
          </a:solidFill>
          <a:ln>
            <a:solidFill>
              <a:srgbClr val="829794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1525D-693B-48FC-A28B-275DAE6DC00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74" y="501357"/>
            <a:ext cx="1753665" cy="12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randwondenstichting.n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78E6-A12E-4582-8590-C382F5A5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99" y="1563331"/>
            <a:ext cx="8497828" cy="1130710"/>
          </a:xfrm>
        </p:spPr>
        <p:txBody>
          <a:bodyPr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ptos" panose="020B0004020202020204" pitchFamily="34" charset="0"/>
              </a:rPr>
              <a:t>Interim Analysis of a Prospective Multicenter Study Assessing Radiographic and Patient Outcomes Following a Mini-Open Triplanar Tarsometatarsal Arthrodesis with Early Weightbearing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47C3F-D223-4073-BBA8-815073992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Justin Daigre, MD</a:t>
            </a:r>
          </a:p>
          <a:p>
            <a:r>
              <a:rPr lang="en-US" dirty="0"/>
              <a:t>DOC Orthopaedics and Sports Medicine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A6C18-6F23-4BD3-A044-CF8B02435EF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ptos" panose="020B0004020202020204" pitchFamily="34" charset="0"/>
              </a:rPr>
              <a:t>Interim Analysis of a Prospective Multicenter Study (Mini3D™)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9AD4-46A3-0845-F349-CE3C511F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Scar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E6187-1291-5B00-78CB-C133015AD4AF}"/>
              </a:ext>
            </a:extLst>
          </p:cNvPr>
          <p:cNvSpPr txBox="1"/>
          <p:nvPr/>
        </p:nvSpPr>
        <p:spPr>
          <a:xfrm>
            <a:off x="2348593" y="5550921"/>
            <a:ext cx="9682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Baseline		      6 Week                          6 Month                      12 Month                      24 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1776B-6629-A248-A615-E498540C5BBB}"/>
              </a:ext>
            </a:extLst>
          </p:cNvPr>
          <p:cNvSpPr txBox="1"/>
          <p:nvPr/>
        </p:nvSpPr>
        <p:spPr>
          <a:xfrm>
            <a:off x="2133601" y="1579456"/>
            <a:ext cx="938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Representative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preoperative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(left)</a:t>
            </a:r>
            <a:r>
              <a:rPr lang="en-US" sz="180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24month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postoperative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(right)</a:t>
            </a:r>
            <a:r>
              <a:rPr lang="en-US" sz="180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incision/scar assessments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6" name="Picture 15" descr="A close up of feet&#10;&#10;Description automatically generated">
            <a:extLst>
              <a:ext uri="{FF2B5EF4-FFF2-40B4-BE49-F238E27FC236}">
                <a16:creationId xmlns:a16="http://schemas.microsoft.com/office/drawing/2014/main" id="{8EF77E52-2D90-1F5A-8A58-2C98499BF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0355" r="2404"/>
          <a:stretch/>
        </p:blipFill>
        <p:spPr>
          <a:xfrm>
            <a:off x="2177143" y="2400798"/>
            <a:ext cx="9309158" cy="30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2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9AD4-46A3-0845-F349-CE3C511F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Scar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E6187-1291-5B00-78CB-C133015AD4AF}"/>
              </a:ext>
            </a:extLst>
          </p:cNvPr>
          <p:cNvSpPr txBox="1"/>
          <p:nvPr/>
        </p:nvSpPr>
        <p:spPr>
          <a:xfrm>
            <a:off x="2617534" y="5580103"/>
            <a:ext cx="9682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Baseline		6 Week                          4 Month                        6 Month                      12 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1776B-6629-A248-A615-E498540C5BBB}"/>
              </a:ext>
            </a:extLst>
          </p:cNvPr>
          <p:cNvSpPr txBox="1"/>
          <p:nvPr/>
        </p:nvSpPr>
        <p:spPr>
          <a:xfrm>
            <a:off x="2133601" y="1579456"/>
            <a:ext cx="938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Representative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preoperative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(left)</a:t>
            </a:r>
            <a:r>
              <a:rPr lang="en-US" sz="180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12month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postoperative</a:t>
            </a:r>
            <a:r>
              <a:rPr lang="en-US" sz="1800" spc="5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(right)</a:t>
            </a:r>
            <a:r>
              <a:rPr lang="en-US" sz="180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incision/scar assessments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6" name="Picture 5" descr="A close up of feet&#10;&#10;Description automatically generated">
            <a:extLst>
              <a:ext uri="{FF2B5EF4-FFF2-40B4-BE49-F238E27FC236}">
                <a16:creationId xmlns:a16="http://schemas.microsoft.com/office/drawing/2014/main" id="{A7D8F347-A0D3-BD73-B2F9-7032593E5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/>
          <a:stretch/>
        </p:blipFill>
        <p:spPr>
          <a:xfrm>
            <a:off x="2133601" y="2429979"/>
            <a:ext cx="9130656" cy="3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978BC35-ABD7-044B-DAD3-FF4CF40F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466726"/>
            <a:ext cx="9176656" cy="933097"/>
          </a:xfrm>
        </p:spPr>
        <p:txBody>
          <a:bodyPr>
            <a:normAutofit fontScale="90000"/>
          </a:bodyPr>
          <a:lstStyle/>
          <a:p>
            <a:r>
              <a:rPr lang="en-US" dirty="0"/>
              <a:t>POSAS: Patient and Observer Assessment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20D3E-6BF6-F8A3-C386-40D8DC38D24D}"/>
              </a:ext>
            </a:extLst>
          </p:cNvPr>
          <p:cNvSpPr txBox="1"/>
          <p:nvPr/>
        </p:nvSpPr>
        <p:spPr>
          <a:xfrm>
            <a:off x="2250141" y="6068108"/>
            <a:ext cx="954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POSAS is part of the 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Dutch Burns Foundation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9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p.p.m. van zuijlen, beverwijk-nl</a:t>
            </a:r>
            <a:endParaRPr lang="en-US" sz="9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Zeestraat 29 | 1941 AJ Beverwijk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Netherlands</a:t>
            </a:r>
          </a:p>
          <a:p>
            <a:pPr algn="l"/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more information or for a free license, e-mail: info@posas.nl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4C3EE-2438-7594-28B4-647A0F429206}"/>
              </a:ext>
            </a:extLst>
          </p:cNvPr>
          <p:cNvSpPr txBox="1"/>
          <p:nvPr/>
        </p:nvSpPr>
        <p:spPr>
          <a:xfrm>
            <a:off x="2177143" y="1579117"/>
            <a:ext cx="979141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question examples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black and white diagram of a person's body&#10;&#10;Description automatically generated">
            <a:extLst>
              <a:ext uri="{FF2B5EF4-FFF2-40B4-BE49-F238E27FC236}">
                <a16:creationId xmlns:a16="http://schemas.microsoft.com/office/drawing/2014/main" id="{C90DC697-F6FE-A353-1DAF-44709FC6C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2076999"/>
            <a:ext cx="4612684" cy="3780889"/>
          </a:xfrm>
          <a:prstGeom prst="rect">
            <a:avLst/>
          </a:prstGeom>
        </p:spPr>
      </p:pic>
      <p:pic>
        <p:nvPicPr>
          <p:cNvPr id="15" name="Picture 14" descr="A black and white picture of a person's body&#10;&#10;Description automatically generated">
            <a:extLst>
              <a:ext uri="{FF2B5EF4-FFF2-40B4-BE49-F238E27FC236}">
                <a16:creationId xmlns:a16="http://schemas.microsoft.com/office/drawing/2014/main" id="{2D77EFB6-B06F-8547-0B9C-08F036DDF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98" y="2141483"/>
            <a:ext cx="5203085" cy="41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9AD4-46A3-0845-F349-CE3C511F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655" y="564764"/>
            <a:ext cx="9176656" cy="933097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Incision Length and                   Scar Analysis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E77A71-1113-F277-1663-F7F7762BFE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4308708"/>
              </p:ext>
            </p:extLst>
          </p:nvPr>
        </p:nvGraphicFramePr>
        <p:xfrm>
          <a:off x="2262867" y="3474942"/>
          <a:ext cx="8833756" cy="2108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65213">
                  <a:extLst>
                    <a:ext uri="{9D8B030D-6E8A-4147-A177-3AD203B41FA5}">
                      <a16:colId xmlns:a16="http://schemas.microsoft.com/office/drawing/2014/main" val="2455421714"/>
                    </a:ext>
                  </a:extLst>
                </a:gridCol>
                <a:gridCol w="1968290">
                  <a:extLst>
                    <a:ext uri="{9D8B030D-6E8A-4147-A177-3AD203B41FA5}">
                      <a16:colId xmlns:a16="http://schemas.microsoft.com/office/drawing/2014/main" val="793264616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1738696106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391899620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224198602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POSAS* (Mean 95% Confidence Interval)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58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Month 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 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 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 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0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(13.4, 15.9)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(11.2, 13.1)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(9.8, 11.8)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(6.2, 8.7)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08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(20.4, 24.9)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(16.0, 20.4)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(11.6, 15.2)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(5.3, 12.4)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86697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BD7122-DDBE-581D-6809-D9844186C321}"/>
              </a:ext>
            </a:extLst>
          </p:cNvPr>
          <p:cNvSpPr txBox="1"/>
          <p:nvPr/>
        </p:nvSpPr>
        <p:spPr>
          <a:xfrm>
            <a:off x="2229655" y="1740023"/>
            <a:ext cx="907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Clinically meaningful cosmetic appearance of the scar was observed over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D7BA-3430-C14A-1D6A-5D3CE7C09AC7}"/>
              </a:ext>
            </a:extLst>
          </p:cNvPr>
          <p:cNvSpPr txBox="1"/>
          <p:nvPr/>
        </p:nvSpPr>
        <p:spPr>
          <a:xfrm>
            <a:off x="2262868" y="5770016"/>
            <a:ext cx="883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*POSAS (Patient and Observer Scar Assessment Scale) – Total POSAS score can range from 6 to 60 and is calculated by summing the 6 component scores. A lower score denotes similarity to normal skin.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AEF26B6-C92B-1F68-E0FB-51648C707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169384"/>
              </p:ext>
            </p:extLst>
          </p:nvPr>
        </p:nvGraphicFramePr>
        <p:xfrm>
          <a:off x="3871608" y="2427647"/>
          <a:ext cx="5437762" cy="72900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56503">
                  <a:extLst>
                    <a:ext uri="{9D8B030D-6E8A-4147-A177-3AD203B41FA5}">
                      <a16:colId xmlns:a16="http://schemas.microsoft.com/office/drawing/2014/main" val="2377127159"/>
                    </a:ext>
                  </a:extLst>
                </a:gridCol>
                <a:gridCol w="2381259">
                  <a:extLst>
                    <a:ext uri="{9D8B030D-6E8A-4147-A177-3AD203B41FA5}">
                      <a16:colId xmlns:a16="http://schemas.microsoft.com/office/drawing/2014/main" val="2428205515"/>
                    </a:ext>
                  </a:extLst>
                </a:gridCol>
              </a:tblGrid>
              <a:tr h="393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Incision Length (cm)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967277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(Min, Max)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3.5 (3.0, 4.0)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58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6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4B4E-CE2C-17E8-1AA7-B0877B54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340265"/>
            <a:ext cx="9176656" cy="933097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Patient Reported Outcomes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059F61-F95B-3E5A-4DA4-2CD1E2F26D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2690071"/>
              </p:ext>
            </p:extLst>
          </p:nvPr>
        </p:nvGraphicFramePr>
        <p:xfrm>
          <a:off x="2294249" y="2048198"/>
          <a:ext cx="8802374" cy="14071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46534">
                  <a:extLst>
                    <a:ext uri="{9D8B030D-6E8A-4147-A177-3AD203B41FA5}">
                      <a16:colId xmlns:a16="http://schemas.microsoft.com/office/drawing/2014/main" val="2884144014"/>
                    </a:ext>
                  </a:extLst>
                </a:gridCol>
                <a:gridCol w="1446534">
                  <a:extLst>
                    <a:ext uri="{9D8B030D-6E8A-4147-A177-3AD203B41FA5}">
                      <a16:colId xmlns:a16="http://schemas.microsoft.com/office/drawing/2014/main" val="252411987"/>
                    </a:ext>
                  </a:extLst>
                </a:gridCol>
                <a:gridCol w="1446534">
                  <a:extLst>
                    <a:ext uri="{9D8B030D-6E8A-4147-A177-3AD203B41FA5}">
                      <a16:colId xmlns:a16="http://schemas.microsoft.com/office/drawing/2014/main" val="1346994854"/>
                    </a:ext>
                  </a:extLst>
                </a:gridCol>
                <a:gridCol w="1446534">
                  <a:extLst>
                    <a:ext uri="{9D8B030D-6E8A-4147-A177-3AD203B41FA5}">
                      <a16:colId xmlns:a16="http://schemas.microsoft.com/office/drawing/2014/main" val="2589020596"/>
                    </a:ext>
                  </a:extLst>
                </a:gridCol>
                <a:gridCol w="1508119">
                  <a:extLst>
                    <a:ext uri="{9D8B030D-6E8A-4147-A177-3AD203B41FA5}">
                      <a16:colId xmlns:a16="http://schemas.microsoft.com/office/drawing/2014/main" val="694470043"/>
                    </a:ext>
                  </a:extLst>
                </a:gridCol>
                <a:gridCol w="1508119">
                  <a:extLst>
                    <a:ext uri="{9D8B030D-6E8A-4147-A177-3AD203B41FA5}">
                      <a16:colId xmlns:a16="http://schemas.microsoft.com/office/drawing/2014/main" val="3725771880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 Mean (95% Confidence Interval)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46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(n=105)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 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 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 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 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73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 Pain Score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(3.1, 3.9)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(1.4, 1.9)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(0.9, 1.5)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(0.7, 1.2)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(0.0, 2.0)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15700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083584-D6D0-6CF7-3B3E-C8FFFF781B46}"/>
              </a:ext>
            </a:extLst>
          </p:cNvPr>
          <p:cNvSpPr txBox="1"/>
          <p:nvPr/>
        </p:nvSpPr>
        <p:spPr>
          <a:xfrm>
            <a:off x="2294250" y="1273265"/>
            <a:ext cx="871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improvement over baseline in VAS and MOxFQ through 12m post-op.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Continued improvement observed in the n=11 patients who have 24-month data.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929F8B-2C46-958D-C98C-0CF18A30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4189"/>
              </p:ext>
            </p:extLst>
          </p:nvPr>
        </p:nvGraphicFramePr>
        <p:xfrm>
          <a:off x="2294253" y="3715467"/>
          <a:ext cx="8802370" cy="277308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60474">
                  <a:extLst>
                    <a:ext uri="{9D8B030D-6E8A-4147-A177-3AD203B41FA5}">
                      <a16:colId xmlns:a16="http://schemas.microsoft.com/office/drawing/2014/main" val="3164699642"/>
                    </a:ext>
                  </a:extLst>
                </a:gridCol>
                <a:gridCol w="1760474">
                  <a:extLst>
                    <a:ext uri="{9D8B030D-6E8A-4147-A177-3AD203B41FA5}">
                      <a16:colId xmlns:a16="http://schemas.microsoft.com/office/drawing/2014/main" val="2216531948"/>
                    </a:ext>
                  </a:extLst>
                </a:gridCol>
                <a:gridCol w="1760474">
                  <a:extLst>
                    <a:ext uri="{9D8B030D-6E8A-4147-A177-3AD203B41FA5}">
                      <a16:colId xmlns:a16="http://schemas.microsoft.com/office/drawing/2014/main" val="2415430518"/>
                    </a:ext>
                  </a:extLst>
                </a:gridCol>
                <a:gridCol w="1760474">
                  <a:extLst>
                    <a:ext uri="{9D8B030D-6E8A-4147-A177-3AD203B41FA5}">
                      <a16:colId xmlns:a16="http://schemas.microsoft.com/office/drawing/2014/main" val="1023843157"/>
                    </a:ext>
                  </a:extLst>
                </a:gridCol>
                <a:gridCol w="1760474">
                  <a:extLst>
                    <a:ext uri="{9D8B030D-6E8A-4147-A177-3AD203B41FA5}">
                      <a16:colId xmlns:a16="http://schemas.microsoft.com/office/drawing/2014/main" val="33115583"/>
                    </a:ext>
                  </a:extLst>
                </a:gridCol>
              </a:tblGrid>
              <a:tr h="34516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MOxFQ Mean (95% Confidence Interval)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93471"/>
                  </a:ext>
                </a:extLst>
              </a:tr>
              <a:tr h="3451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(n=105)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 (n=98)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 (n=75)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 (n=11)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9294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MOxFQ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(Walk/Stand)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(36.7, 45.8)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(13.6, 21.7)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(5.4, 12.1)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(-1.6, 17.1)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65527"/>
                  </a:ext>
                </a:extLst>
              </a:tr>
              <a:tr h="375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MOxFQ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(Pain)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(46.6, 53.9)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(19.0, 26.6)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(10.9, 18.0)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(-2.6, 23.5)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58918"/>
                  </a:ext>
                </a:extLst>
              </a:tr>
              <a:tr h="528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MOxFQ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(Social Interaction)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42.7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(38.7, 46.8)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(10.4, 17.6)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(5.9, 12.1)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(-7.0, 20.7)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417704"/>
                  </a:ext>
                </a:extLst>
              </a:tr>
              <a:tr h="3451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MOxFQ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(Index Score)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(40.8, 48.1)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(14.7, 22.0)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(7.6, 13.6)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(-2.9, 19.6)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166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74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4B4E-CE2C-17E8-1AA7-B0877B54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340265"/>
            <a:ext cx="9176656" cy="933097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Patient Reported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83584-D6D0-6CF7-3B3E-C8FFFF781B46}"/>
              </a:ext>
            </a:extLst>
          </p:cNvPr>
          <p:cNvSpPr txBox="1"/>
          <p:nvPr/>
        </p:nvSpPr>
        <p:spPr>
          <a:xfrm>
            <a:off x="2177143" y="996266"/>
            <a:ext cx="8716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Significant improvements were observed across all PROMIS domains at 6 and 12 months post-operatively</a:t>
            </a: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Continued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improvements were also observed in the N=10 24-month subjects.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98E985-E332-1D6A-4665-A9251478A3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8171889"/>
              </p:ext>
            </p:extLst>
          </p:nvPr>
        </p:nvGraphicFramePr>
        <p:xfrm>
          <a:off x="1754372" y="1919596"/>
          <a:ext cx="10026500" cy="4800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00">
                  <a:extLst>
                    <a:ext uri="{9D8B030D-6E8A-4147-A177-3AD203B41FA5}">
                      <a16:colId xmlns:a16="http://schemas.microsoft.com/office/drawing/2014/main" val="3964935568"/>
                    </a:ext>
                  </a:extLst>
                </a:gridCol>
                <a:gridCol w="2005300">
                  <a:extLst>
                    <a:ext uri="{9D8B030D-6E8A-4147-A177-3AD203B41FA5}">
                      <a16:colId xmlns:a16="http://schemas.microsoft.com/office/drawing/2014/main" val="243099458"/>
                    </a:ext>
                  </a:extLst>
                </a:gridCol>
                <a:gridCol w="2005300">
                  <a:extLst>
                    <a:ext uri="{9D8B030D-6E8A-4147-A177-3AD203B41FA5}">
                      <a16:colId xmlns:a16="http://schemas.microsoft.com/office/drawing/2014/main" val="1493661828"/>
                    </a:ext>
                  </a:extLst>
                </a:gridCol>
                <a:gridCol w="2005300">
                  <a:extLst>
                    <a:ext uri="{9D8B030D-6E8A-4147-A177-3AD203B41FA5}">
                      <a16:colId xmlns:a16="http://schemas.microsoft.com/office/drawing/2014/main" val="3905672403"/>
                    </a:ext>
                  </a:extLst>
                </a:gridCol>
                <a:gridCol w="2005300">
                  <a:extLst>
                    <a:ext uri="{9D8B030D-6E8A-4147-A177-3AD203B41FA5}">
                      <a16:colId xmlns:a16="http://schemas.microsoft.com/office/drawing/2014/main" val="205195739"/>
                    </a:ext>
                  </a:extLst>
                </a:gridCol>
              </a:tblGrid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(N=99)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(N=92)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(N=70)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(N=10)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89802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Ability to Participate in Social Roles/Activities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017" marR="56017" marT="0" marB="0"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(52.3, 56.0)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(57.9, 60.7)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(60.3, 62.7)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(58.3, 64.7)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20124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Anxiety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017" marR="560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(46.3, 50.2)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(42.7, 45.8)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(42.2, 45.1)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(39.6, 48.9)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34662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Depression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017" marR="56017" marT="0" marB="0"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(43.3, 46.4)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(42.1, 44.5)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(42.3, 45.3)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(40.0, 45.8)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26089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Fatigue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017" marR="560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(43.7, 47.8)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(39.9, 43.8)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(39.2, 43.2)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(34.0, 43.7)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86651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Pain Intensity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017" marR="56017" marT="0" marB="0"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(3.5, 4.3)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(1.0, 1.7)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(0.6, 1.2)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(-0.4, 2.6)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1181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Pain Interference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017" marR="560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(52.4, 55.8)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(44.2, 47.0)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(42.6, 44.7)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44.6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(41.0, 48.2)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30496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Function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017" marR="56017" marT="0" marB="0"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(44.2, 47.5)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(51.6, 54.3)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(53.9, 56.0)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(51.6, 59.1)</a:t>
                      </a:r>
                    </a:p>
                  </a:txBody>
                  <a:tcPr>
                    <a:solidFill>
                      <a:srgbClr val="D6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67919"/>
                  </a:ext>
                </a:extLst>
              </a:tr>
              <a:tr h="53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Sleep Disturbance </a:t>
                      </a:r>
                    </a:p>
                  </a:txBody>
                  <a:tcPr marL="56017" marR="560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(47.6, 50.6)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(43.1, 46.8)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(42.4, 46.2)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(38.2, 50.6)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3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50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548C-C6F9-DF74-B32A-6F88E8DC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Metatarsalgia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633B58-9A39-303B-76D3-D692A44475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8377407"/>
              </p:ext>
            </p:extLst>
          </p:nvPr>
        </p:nvGraphicFramePr>
        <p:xfrm>
          <a:off x="2320946" y="2129310"/>
          <a:ext cx="8889050" cy="22707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352842">
                  <a:extLst>
                    <a:ext uri="{9D8B030D-6E8A-4147-A177-3AD203B41FA5}">
                      <a16:colId xmlns:a16="http://schemas.microsoft.com/office/drawing/2014/main" val="637660402"/>
                    </a:ext>
                  </a:extLst>
                </a:gridCol>
                <a:gridCol w="942026">
                  <a:extLst>
                    <a:ext uri="{9D8B030D-6E8A-4147-A177-3AD203B41FA5}">
                      <a16:colId xmlns:a16="http://schemas.microsoft.com/office/drawing/2014/main" val="4267749252"/>
                    </a:ext>
                  </a:extLst>
                </a:gridCol>
                <a:gridCol w="942026">
                  <a:extLst>
                    <a:ext uri="{9D8B030D-6E8A-4147-A177-3AD203B41FA5}">
                      <a16:colId xmlns:a16="http://schemas.microsoft.com/office/drawing/2014/main" val="2565075669"/>
                    </a:ext>
                  </a:extLst>
                </a:gridCol>
                <a:gridCol w="942026">
                  <a:extLst>
                    <a:ext uri="{9D8B030D-6E8A-4147-A177-3AD203B41FA5}">
                      <a16:colId xmlns:a16="http://schemas.microsoft.com/office/drawing/2014/main" val="2350829214"/>
                    </a:ext>
                  </a:extLst>
                </a:gridCol>
                <a:gridCol w="942026">
                  <a:extLst>
                    <a:ext uri="{9D8B030D-6E8A-4147-A177-3AD203B41FA5}">
                      <a16:colId xmlns:a16="http://schemas.microsoft.com/office/drawing/2014/main" val="1654816784"/>
                    </a:ext>
                  </a:extLst>
                </a:gridCol>
                <a:gridCol w="942026">
                  <a:extLst>
                    <a:ext uri="{9D8B030D-6E8A-4147-A177-3AD203B41FA5}">
                      <a16:colId xmlns:a16="http://schemas.microsoft.com/office/drawing/2014/main" val="3065381483"/>
                    </a:ext>
                  </a:extLst>
                </a:gridCol>
                <a:gridCol w="1106061">
                  <a:extLst>
                    <a:ext uri="{9D8B030D-6E8A-4147-A177-3AD203B41FA5}">
                      <a16:colId xmlns:a16="http://schemas.microsoft.com/office/drawing/2014/main" val="3220437457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267460011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val="1559345986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Metatarsalgia Analysis Compared to Baseline Reporting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654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Status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1327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11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(n=37)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(97.2%)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(5.6%)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(94.4%)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(100.0%)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2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(n=68)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(95.2%)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(98.4%)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(4.3%)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(95.7%)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196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38C48F-E602-CEE7-DB8F-538D2A82D776}"/>
              </a:ext>
            </a:extLst>
          </p:cNvPr>
          <p:cNvSpPr txBox="1"/>
          <p:nvPr/>
        </p:nvSpPr>
        <p:spPr>
          <a:xfrm>
            <a:off x="2277035" y="1399823"/>
            <a:ext cx="90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resolution of pre-op metatarsalgia reported at 4, 6, and 12 mos. post-op.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8501F-24F9-555A-4D11-F98669A44727}"/>
              </a:ext>
            </a:extLst>
          </p:cNvPr>
          <p:cNvSpPr txBox="1"/>
          <p:nvPr/>
        </p:nvSpPr>
        <p:spPr>
          <a:xfrm>
            <a:off x="2320946" y="4596811"/>
            <a:ext cx="8736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Proportions are calculated using number of subjects at baseline as the denominator. Only non-missing observations are included in the table.</a:t>
            </a:r>
          </a:p>
        </p:txBody>
      </p:sp>
    </p:spTree>
    <p:extLst>
      <p:ext uri="{BB962C8B-B14F-4D97-AF65-F5344CB8AC3E}">
        <p14:creationId xmlns:p14="http://schemas.microsoft.com/office/powerpoint/2010/main" val="247058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E64F-B936-6B6F-D92F-02CB555C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F4E944-90A6-792D-4B8B-077FC3B4B4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6609375"/>
              </p:ext>
            </p:extLst>
          </p:nvPr>
        </p:nvGraphicFramePr>
        <p:xfrm>
          <a:off x="2248861" y="2551419"/>
          <a:ext cx="8864024" cy="245948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32006">
                  <a:extLst>
                    <a:ext uri="{9D8B030D-6E8A-4147-A177-3AD203B41FA5}">
                      <a16:colId xmlns:a16="http://schemas.microsoft.com/office/drawing/2014/main" val="1750639490"/>
                    </a:ext>
                  </a:extLst>
                </a:gridCol>
                <a:gridCol w="2077023">
                  <a:extLst>
                    <a:ext uri="{9D8B030D-6E8A-4147-A177-3AD203B41FA5}">
                      <a16:colId xmlns:a16="http://schemas.microsoft.com/office/drawing/2014/main" val="2441224207"/>
                    </a:ext>
                  </a:extLst>
                </a:gridCol>
                <a:gridCol w="344467">
                  <a:extLst>
                    <a:ext uri="{9D8B030D-6E8A-4147-A177-3AD203B41FA5}">
                      <a16:colId xmlns:a16="http://schemas.microsoft.com/office/drawing/2014/main" val="996318813"/>
                    </a:ext>
                  </a:extLst>
                </a:gridCol>
                <a:gridCol w="2879388">
                  <a:extLst>
                    <a:ext uri="{9D8B030D-6E8A-4147-A177-3AD203B41FA5}">
                      <a16:colId xmlns:a16="http://schemas.microsoft.com/office/drawing/2014/main" val="1050518151"/>
                    </a:ext>
                  </a:extLst>
                </a:gridCol>
                <a:gridCol w="1531140">
                  <a:extLst>
                    <a:ext uri="{9D8B030D-6E8A-4147-A177-3AD203B41FA5}">
                      <a16:colId xmlns:a16="http://schemas.microsoft.com/office/drawing/2014/main" val="1818197807"/>
                    </a:ext>
                  </a:extLst>
                </a:gridCol>
              </a:tblGrid>
              <a:tr h="3693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Complications presented at the patient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34243"/>
                  </a:ext>
                </a:extLst>
              </a:tr>
              <a:tr h="59980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Requiring Surgical Intervention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(%)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Requiring Surgical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(%)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497136"/>
                  </a:ext>
                </a:extLst>
              </a:tr>
              <a:tr h="56155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removal due to pain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(3.8%)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196758"/>
                  </a:ext>
                </a:extLst>
              </a:tr>
              <a:tr h="382485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63377"/>
                  </a:ext>
                </a:extLst>
              </a:tr>
              <a:tr h="528771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AE*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63546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81D789-8C39-B724-C0EE-15D7DB67C283}"/>
              </a:ext>
            </a:extLst>
          </p:cNvPr>
          <p:cNvSpPr txBox="1"/>
          <p:nvPr/>
        </p:nvSpPr>
        <p:spPr>
          <a:xfrm>
            <a:off x="2088446" y="1399823"/>
            <a:ext cx="8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Limited clinical complications: 1 (1.0%) of 105 patients required hardware removal due to pain.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total of 12 adverse events (AEs) were reported, 8/12 (67%) have resolved.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3F8D1-95FC-0CFD-C71B-1E219BB0806A}"/>
              </a:ext>
            </a:extLst>
          </p:cNvPr>
          <p:cNvSpPr txBox="1"/>
          <p:nvPr/>
        </p:nvSpPr>
        <p:spPr>
          <a:xfrm>
            <a:off x="2248861" y="5196567"/>
            <a:ext cx="886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*Other AEs: allergic reaction to surgical glue (1), malunion (1), stiffness (1), cuneiform fracture (1), skin abrasion/superficial abscess (1)</a:t>
            </a:r>
          </a:p>
        </p:txBody>
      </p:sp>
    </p:spTree>
    <p:extLst>
      <p:ext uri="{BB962C8B-B14F-4D97-AF65-F5344CB8AC3E}">
        <p14:creationId xmlns:p14="http://schemas.microsoft.com/office/powerpoint/2010/main" val="46564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47B6-B7C7-09EB-977B-E3029B7F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EE68-2B79-2059-2579-6D3BA666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3" y="1548632"/>
            <a:ext cx="9576707" cy="5057422"/>
          </a:xfrm>
        </p:spPr>
        <p:txBody>
          <a:bodyPr>
            <a:normAutofit/>
          </a:bodyPr>
          <a:lstStyle/>
          <a:p>
            <a:r>
              <a:rPr lang="en-US" sz="2000" dirty="0"/>
              <a:t>Overall favorable results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with triplanar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TMT correction of HV deformities through a mini-incision (median incision length: 3.5cm) with an early return to weightbearing, low recurrence rates, and improvement in patient-reported outcomes at 12 months.</a:t>
            </a:r>
          </a:p>
          <a:p>
            <a:r>
              <a:rPr lang="en-US" sz="2000" dirty="0" err="1"/>
              <a:t>LaLevee</a:t>
            </a:r>
            <a:r>
              <a:rPr lang="en-US" sz="2000" dirty="0"/>
              <a:t> (FAI 2023) recent systematic review of distal osteotomy with 5+ years follow-up found pooled recurrence rates of 64% and 10% using HVA thresholds of 15° and 20°, respectively.</a:t>
            </a:r>
            <a:r>
              <a:rPr lang="en-US" sz="2000" baseline="30000" dirty="0"/>
              <a:t>1</a:t>
            </a:r>
          </a:p>
          <a:p>
            <a:r>
              <a:rPr lang="en-US" sz="2000" dirty="0"/>
              <a:t>Our study revealed a recurrence rate of 5.5% and 0.0% at 12 months using HVA thresholds of 15° and 20°, respectively.</a:t>
            </a:r>
          </a:p>
          <a:p>
            <a:r>
              <a:rPr lang="en-US" sz="2000" dirty="0"/>
              <a:t>There was a small increase in sagittal-plane alignment post-procedure, but clinically there was only 2 patients (of 75) at 12 months with symptomatic metatarsalgia despite 35% (37 of 105 patients) reporting metatarsalgia pre-operatively.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6C90A-1B7C-412E-C43D-B2ED82AD4E78}"/>
              </a:ext>
            </a:extLst>
          </p:cNvPr>
          <p:cNvSpPr txBox="1"/>
          <p:nvPr/>
        </p:nvSpPr>
        <p:spPr>
          <a:xfrm>
            <a:off x="2403087" y="6114275"/>
            <a:ext cx="978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LaLevee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FAI 2023</a:t>
            </a:r>
          </a:p>
        </p:txBody>
      </p:sp>
    </p:spTree>
    <p:extLst>
      <p:ext uri="{BB962C8B-B14F-4D97-AF65-F5344CB8AC3E}">
        <p14:creationId xmlns:p14="http://schemas.microsoft.com/office/powerpoint/2010/main" val="307237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FE11-ED98-75D6-CAC8-4F6064DD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9EEA-44DB-AAC6-0B7B-911D2133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3" y="1548632"/>
            <a:ext cx="9176657" cy="46187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Interim results of a 2-year multicenter, prospective study.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fontAlgn="ctr">
              <a:spcBef>
                <a:spcPts val="600"/>
              </a:spcBef>
            </a:pPr>
            <a:r>
              <a:rPr lang="en-US" sz="2000" dirty="0"/>
              <a:t>Hallux valgus deformities were selected per these parameters: HVA between 16°- 40° and IMA between 10°- 22°.</a:t>
            </a:r>
          </a:p>
          <a:p>
            <a:pPr marL="0" indent="0" fontAlgn="ctr">
              <a:spcBef>
                <a:spcPts val="600"/>
              </a:spcBef>
              <a:buNone/>
            </a:pPr>
            <a:r>
              <a:rPr lang="en-US" sz="2000" dirty="0"/>
              <a:t>		</a:t>
            </a:r>
          </a:p>
          <a:p>
            <a:pPr fontAlgn="ctr">
              <a:spcBef>
                <a:spcPts val="600"/>
              </a:spcBef>
            </a:pPr>
            <a:r>
              <a:rPr lang="en-US" sz="2000" dirty="0"/>
              <a:t>Study sites included surgeons who were considered experienced users of the HV multiplanar correction instrumentation system.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Single arm study without a control or comparison group.</a:t>
            </a:r>
          </a:p>
        </p:txBody>
      </p:sp>
    </p:spTree>
    <p:extLst>
      <p:ext uri="{BB962C8B-B14F-4D97-AF65-F5344CB8AC3E}">
        <p14:creationId xmlns:p14="http://schemas.microsoft.com/office/powerpoint/2010/main" val="305354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8681-8C83-4D87-8A2B-B26B6A66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88DDA-6238-4493-9911-5327A854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071" y="1466850"/>
            <a:ext cx="9457204" cy="5110628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Authors</a:t>
            </a:r>
            <a:endParaRPr lang="en-US" sz="2600" dirty="0">
              <a:solidFill>
                <a:prstClr val="black"/>
              </a:solidFill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 Daigre, MD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 Santrock, MD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Chhabra, MD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JE McAlister, DPM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 Taylor, DPM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 Farber, MD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Raissi, MD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 Steinke, DPM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 Allen, DPM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Shane, DPM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 Kile, MS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11</a:t>
            </a:r>
            <a:r>
              <a:rPr lang="en-US" sz="2300" dirty="0">
                <a:ea typeface="Arial" panose="020B0604020202020204" pitchFamily="34" charset="0"/>
              </a:rPr>
              <a:t>;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JP McAleer, DPM</a:t>
            </a:r>
            <a:r>
              <a:rPr lang="en-US" sz="2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 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DOC Orthopaedics and Sports Medicine, Decatur, AL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2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Duke University, Durham NC 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University of Texas Southwestern Medical Center, Dallas, TX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Phoenix Foot and Ankle Institute, Phoenix, AZ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5 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Stonebriar Foot and Ankle, Frisco, TX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6 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University of Pennsylvania, Philadelphia, PA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Desert Orthopaedic Center, Las Vegas, NV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Foot and Ankle Associates of North Texas, Keller, TX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9 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Sports Medicine Associates of San Antonio, San Antonio, TX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10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AdventHealth/Upperline Health, Orlando, FL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11 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Actalent Services, Inc.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12 </a:t>
            </a:r>
            <a:r>
              <a:rPr lang="en-US" sz="2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Jefferson City Medical Group, Jefferson City, MO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Disclosures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Study was funded by Treace Medical Concepts, Inc.</a:t>
            </a: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authors are considered consultants and/or receive royalties and/or research funding from Treace Medical Concepts,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92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91B3-E04E-BA1C-D9CF-D53A23D7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7D09-66FA-13A2-60E6-21A047AE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3" y="1548632"/>
            <a:ext cx="9584551" cy="505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Favorable clinical and patient-reported outcomes with mini-open approach (median incision length: 3.5 cm) 12 months post-procedure:</a:t>
            </a:r>
          </a:p>
          <a:p>
            <a:r>
              <a:rPr lang="en-US" sz="2000" dirty="0"/>
              <a:t>Early protected weightbearing in average of 7.9 days.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000" dirty="0"/>
              <a:t>Significant improvements in radiographic correction (HVA, IMA, TSP, osseous foot width) at 6 weeks and maintained through 12 months.</a:t>
            </a:r>
          </a:p>
          <a:p>
            <a:r>
              <a:rPr lang="en-US" sz="2000" dirty="0"/>
              <a:t>Low radiographic recurrence.</a:t>
            </a:r>
          </a:p>
          <a:p>
            <a:r>
              <a:rPr lang="en-US" sz="2000" dirty="0"/>
              <a:t>Significant improvements in pain (VAS) and patient-reported outcomes (MOxFQ).</a:t>
            </a:r>
          </a:p>
          <a:p>
            <a:r>
              <a:rPr lang="en-US" sz="2000" dirty="0"/>
              <a:t>Scar quality with favorable POSAS scores.</a:t>
            </a:r>
          </a:p>
          <a:p>
            <a:r>
              <a:rPr lang="en-US" sz="2000" dirty="0"/>
              <a:t>Low rate of clinical complications and reoperations.</a:t>
            </a:r>
          </a:p>
        </p:txBody>
      </p:sp>
    </p:spTree>
    <p:extLst>
      <p:ext uri="{BB962C8B-B14F-4D97-AF65-F5344CB8AC3E}">
        <p14:creationId xmlns:p14="http://schemas.microsoft.com/office/powerpoint/2010/main" val="153491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07B3-6155-F0A2-4900-3C58475A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23D09-D697-5920-D892-6E63D8BABAF0}"/>
              </a:ext>
            </a:extLst>
          </p:cNvPr>
          <p:cNvSpPr txBox="1">
            <a:spLocks/>
          </p:cNvSpPr>
          <p:nvPr/>
        </p:nvSpPr>
        <p:spPr>
          <a:xfrm>
            <a:off x="2177143" y="2028264"/>
            <a:ext cx="4779962" cy="410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Jefferson City Medical Group, Jefferson City, MO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Jody P. McAleer, DPM, FACFAS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Stonebriar Foot &amp; Ankle, Frisco, TX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P. Taylor, DPM, FACFAS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Pennsylvania Medicine, Perelman School of Medicine, Philadelphia, PA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C. Farber, MD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Desert Orthopaedic Center, Las Vegas, NV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Abdi Raissi, MD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Foot and Ankle Associates of North Texas, Keller, TX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 Steinke, DPM, FACFAS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82D19EE-C8FF-2E75-A3C1-41008D704D6D}"/>
              </a:ext>
            </a:extLst>
          </p:cNvPr>
          <p:cNvSpPr txBox="1">
            <a:spLocks/>
          </p:cNvSpPr>
          <p:nvPr/>
        </p:nvSpPr>
        <p:spPr>
          <a:xfrm>
            <a:off x="7030572" y="2028264"/>
            <a:ext cx="4444252" cy="417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 Orthopaedics – Decatur and Hartselle, AL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Daigre, MD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Sports Medicine Associates of San Antonio, San Antonio, TX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 Allen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DPM, FACFAS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Orlando Foot and Ankle Clinic                    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AdventHealth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Upperline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Health, Orlando, FL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 Shane, DPM, FACFAS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Phoenix Foot and Ankle Center, Scottsdale, AZ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Jeffrey E. McAlister, DPM, FACFAS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FE0FCE-DD0A-5AA7-0210-88C20E6A5EF4}"/>
              </a:ext>
            </a:extLst>
          </p:cNvPr>
          <p:cNvSpPr txBox="1">
            <a:spLocks/>
          </p:cNvSpPr>
          <p:nvPr/>
        </p:nvSpPr>
        <p:spPr>
          <a:xfrm>
            <a:off x="2177143" y="1288988"/>
            <a:ext cx="10014857" cy="47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Thank you to the participating Principal Investigators and study sites.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AD32E-3E6F-3C59-F28C-846E355D8E28}"/>
              </a:ext>
            </a:extLst>
          </p:cNvPr>
          <p:cNvSpPr txBox="1"/>
          <p:nvPr/>
        </p:nvSpPr>
        <p:spPr>
          <a:xfrm>
            <a:off x="2286000" y="6343650"/>
            <a:ext cx="33623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M3153B</a:t>
            </a:r>
          </a:p>
        </p:txBody>
      </p:sp>
    </p:spTree>
    <p:extLst>
      <p:ext uri="{BB962C8B-B14F-4D97-AF65-F5344CB8AC3E}">
        <p14:creationId xmlns:p14="http://schemas.microsoft.com/office/powerpoint/2010/main" val="97963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AAD32E-3E6F-3C59-F28C-846E355D8E28}"/>
              </a:ext>
            </a:extLst>
          </p:cNvPr>
          <p:cNvSpPr txBox="1"/>
          <p:nvPr/>
        </p:nvSpPr>
        <p:spPr>
          <a:xfrm>
            <a:off x="2286000" y="6343650"/>
            <a:ext cx="33623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M3153B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311779-05EF-0FAF-44DC-2398857C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43" y="502396"/>
            <a:ext cx="9176656" cy="93309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8FA7FA-28DB-5F31-C33B-685B0FB841A3}"/>
              </a:ext>
            </a:extLst>
          </p:cNvPr>
          <p:cNvSpPr txBox="1">
            <a:spLocks/>
          </p:cNvSpPr>
          <p:nvPr/>
        </p:nvSpPr>
        <p:spPr>
          <a:xfrm>
            <a:off x="2356437" y="1646142"/>
            <a:ext cx="8340138" cy="1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LaLevee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M, de Cesar Netto C,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Boublil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Coillard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J-Y: Recurrence Rates With Longer-Term Follow-up After Hallux Valgus Surgical Treatment With Distal Metatarsal Osteotomies: A Systematic Review and Meta-analysis. Foot Ankle Int 2023;44:210-22.10711007231152487.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82C6-7DD1-4617-AF13-3356C73E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C260-ABCD-4B4D-A92B-C579AFAA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4" y="1548632"/>
            <a:ext cx="9010810" cy="505742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Interim results from a 2-year prospective multicenter study to evaluate the use of an instrumented system for triplanar 1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TMT correction of HV deformities through a mini-open incision: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Reproducibility of correction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Outcomes of early weightbearing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Maintenance of correction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Patient-reported outcomes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4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C3E0-D324-E292-131D-D3F7B60A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9CB9-45BE-F744-CE5B-DA58C8DB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2" y="1484837"/>
            <a:ext cx="9176657" cy="50574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Mini3D</a:t>
            </a:r>
            <a:r>
              <a:rPr lang="en-US" sz="2600" baseline="30000" dirty="0"/>
              <a:t>™</a:t>
            </a:r>
            <a:r>
              <a:rPr lang="en-US" sz="2600" dirty="0"/>
              <a:t> prospective multicenter study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dirty="0"/>
              <a:t>(9 sites and 9 surgeons): 2-year follow-up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 criteria:</a:t>
            </a: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14-58 years of age</a:t>
            </a: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Symptomatic HV (IMA between 10.0 - 22.0°; HVA between 16.0 - 40.0°)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Exclusion criteria: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Prior HV surgery				</a:t>
            </a: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BMI &gt; 40 kg/m2</a:t>
            </a: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HbA1c ≥ 7</a:t>
            </a: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Evidence of peripheral neuropathy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Radiographic reader: </a:t>
            </a:r>
            <a:r>
              <a:rPr lang="en-US" sz="1600" dirty="0">
                <a:solidFill>
                  <a:srgbClr val="000000"/>
                </a:solidFill>
              </a:rPr>
              <a:t>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independent fellowship trained musculoskeletal radiologist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evaluated (12 mo follow-up):</a:t>
            </a:r>
          </a:p>
          <a:p>
            <a:pPr marL="7429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Radiographic recurrence</a:t>
            </a:r>
          </a:p>
          <a:p>
            <a:pPr marL="7429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Return to weightbearing and activities</a:t>
            </a:r>
          </a:p>
          <a:p>
            <a:pPr marL="7429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Pain measured by visual analog scale (VAS)</a:t>
            </a:r>
          </a:p>
          <a:p>
            <a:pPr marL="7429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Manchester-Oxford Foot Questionnaire (MOxFQ)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A1F22-00FD-8C06-1447-B1259CB74925}"/>
              </a:ext>
            </a:extLst>
          </p:cNvPr>
          <p:cNvSpPr txBox="1"/>
          <p:nvPr/>
        </p:nvSpPr>
        <p:spPr>
          <a:xfrm>
            <a:off x="6960925" y="3413383"/>
            <a:ext cx="475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Metatarsus adductus ≥ 23°</a:t>
            </a:r>
          </a:p>
          <a:p>
            <a:pPr marL="9715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Moderate to severe osteoarthritis of the first metatarsophalangeal (MTP) joint complex</a:t>
            </a:r>
          </a:p>
          <a:p>
            <a:pPr marL="9715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use of nicotine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71ED4-3A2D-0E92-6C7E-6ED106CE3FB4}"/>
              </a:ext>
            </a:extLst>
          </p:cNvPr>
          <p:cNvSpPr txBox="1"/>
          <p:nvPr/>
        </p:nvSpPr>
        <p:spPr>
          <a:xfrm>
            <a:off x="6960925" y="5094212"/>
            <a:ext cx="475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Circumferential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measurements</a:t>
            </a:r>
          </a:p>
          <a:p>
            <a:pPr marL="971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 analysis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71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182827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C3E0-D324-E292-131D-D3F7B60A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Methods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9CB9-45BE-F744-CE5B-DA58C8DB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854" y="1374272"/>
            <a:ext cx="5845980" cy="505742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</a:rPr>
              <a:t>Mini-Open 1</a:t>
            </a:r>
            <a:r>
              <a:rPr lang="en-US" sz="1800" b="1" baseline="30000" dirty="0">
                <a:solidFill>
                  <a:srgbClr val="000000"/>
                </a:solidFill>
              </a:rPr>
              <a:t>st</a:t>
            </a:r>
            <a:r>
              <a:rPr lang="en-US" sz="1800" b="1" dirty="0">
                <a:solidFill>
                  <a:srgbClr val="000000"/>
                </a:solidFill>
              </a:rPr>
              <a:t> TMT Arthrodesis: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treated with an instrumented 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TMT procedure through a mini-open (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4cm) dorsal incision</a:t>
            </a: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Instrument-assisted triplanar deformity correction with a cut guide for TMT joint cuts</a:t>
            </a: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Biplanar locking construct with protected early weightbearing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61AEA-026F-104F-4686-1FEBDA0F9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6"/>
          <a:stretch/>
        </p:blipFill>
        <p:spPr>
          <a:xfrm>
            <a:off x="8672053" y="1150772"/>
            <a:ext cx="3061988" cy="2128208"/>
          </a:xfrm>
          <a:prstGeom prst="rect">
            <a:avLst/>
          </a:prstGeom>
        </p:spPr>
      </p:pic>
      <p:pic>
        <p:nvPicPr>
          <p:cNvPr id="8" name="Picture 7" descr="Close-up of x-ray images of foot and foot&#10;&#10;Description automatically generated">
            <a:extLst>
              <a:ext uri="{FF2B5EF4-FFF2-40B4-BE49-F238E27FC236}">
                <a16:creationId xmlns:a16="http://schemas.microsoft.com/office/drawing/2014/main" id="{205ABBF2-D534-444A-95E2-F6835E08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45" y="3329298"/>
            <a:ext cx="4887638" cy="3142052"/>
          </a:xfrm>
          <a:prstGeom prst="rect">
            <a:avLst/>
          </a:prstGeom>
        </p:spPr>
      </p:pic>
      <p:pic>
        <p:nvPicPr>
          <p:cNvPr id="11" name="Picture 10" descr="A close-up of a foot&#10;&#10;Description automatically generated">
            <a:extLst>
              <a:ext uri="{FF2B5EF4-FFF2-40B4-BE49-F238E27FC236}">
                <a16:creationId xmlns:a16="http://schemas.microsoft.com/office/drawing/2014/main" id="{468AD7EA-EC20-A09A-2280-4F970D4C7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8" y="3318887"/>
            <a:ext cx="4887638" cy="3142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58B7D-9BD1-B6B3-94AC-8E262B06D78B}"/>
              </a:ext>
            </a:extLst>
          </p:cNvPr>
          <p:cNvSpPr txBox="1"/>
          <p:nvPr/>
        </p:nvSpPr>
        <p:spPr>
          <a:xfrm>
            <a:off x="2113500" y="6325649"/>
            <a:ext cx="372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32569-C4E5-B15F-9591-52E202EBFA49}"/>
              </a:ext>
            </a:extLst>
          </p:cNvPr>
          <p:cNvSpPr txBox="1"/>
          <p:nvPr/>
        </p:nvSpPr>
        <p:spPr>
          <a:xfrm>
            <a:off x="6970970" y="6325648"/>
            <a:ext cx="372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 Month</a:t>
            </a:r>
          </a:p>
        </p:txBody>
      </p:sp>
    </p:spTree>
    <p:extLst>
      <p:ext uri="{BB962C8B-B14F-4D97-AF65-F5344CB8AC3E}">
        <p14:creationId xmlns:p14="http://schemas.microsoft.com/office/powerpoint/2010/main" val="301752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4A54-ED56-835B-0BDC-00985DC9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647701"/>
            <a:ext cx="9176656" cy="93309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Results: Demographics and Baseline Characteristics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B92A37-08C4-0BCE-A4E5-D01872C29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42368"/>
              </p:ext>
            </p:extLst>
          </p:nvPr>
        </p:nvGraphicFramePr>
        <p:xfrm>
          <a:off x="2324912" y="3035513"/>
          <a:ext cx="8889936" cy="274068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448359">
                  <a:extLst>
                    <a:ext uri="{9D8B030D-6E8A-4147-A177-3AD203B41FA5}">
                      <a16:colId xmlns:a16="http://schemas.microsoft.com/office/drawing/2014/main" val="650817530"/>
                    </a:ext>
                  </a:extLst>
                </a:gridCol>
                <a:gridCol w="2478265">
                  <a:extLst>
                    <a:ext uri="{9D8B030D-6E8A-4147-A177-3AD203B41FA5}">
                      <a16:colId xmlns:a16="http://schemas.microsoft.com/office/drawing/2014/main" val="2377127159"/>
                    </a:ext>
                  </a:extLst>
                </a:gridCol>
                <a:gridCol w="2963312">
                  <a:extLst>
                    <a:ext uri="{9D8B030D-6E8A-4147-A177-3AD203B41FA5}">
                      <a16:colId xmlns:a16="http://schemas.microsoft.com/office/drawing/2014/main" val="2428205515"/>
                    </a:ext>
                  </a:extLst>
                </a:gridCol>
              </a:tblGrid>
              <a:tr h="3937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Baseline Characteristics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Category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Patient Population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967277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r>
                        <a:rPr lang="en-US" sz="1600" dirty="0"/>
                        <a:t>Age (years), mean (SD)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41.0 	(12.4)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501388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r>
                        <a:rPr lang="en-US" sz="1600" dirty="0"/>
                        <a:t>Sex, n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	(6.7%)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6345014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98 	(93.3%)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839273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r>
                        <a:rPr lang="en-US" sz="1600" dirty="0"/>
                        <a:t>BMI category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Underweight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	(2.9%)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5018299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 Weight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53 	(50.5%)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4850319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Overweight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 	(29.5%)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7522350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Obese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 	(17.1%)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47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D17C3A-8312-3D75-C542-19EE2C7F57CE}"/>
              </a:ext>
            </a:extLst>
          </p:cNvPr>
          <p:cNvSpPr txBox="1"/>
          <p:nvPr/>
        </p:nvSpPr>
        <p:spPr>
          <a:xfrm>
            <a:off x="2177142" y="1838208"/>
            <a:ext cx="8805083" cy="9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82/105 patients have completed their 12-month follow up visit and 11 patients completed their 24-month follow up.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protected weightbearing in an average of 7.9 days (SD=6.0).</a:t>
            </a:r>
          </a:p>
        </p:txBody>
      </p:sp>
    </p:spTree>
    <p:extLst>
      <p:ext uri="{BB962C8B-B14F-4D97-AF65-F5344CB8AC3E}">
        <p14:creationId xmlns:p14="http://schemas.microsoft.com/office/powerpoint/2010/main" val="121663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65A1-6238-DB90-543C-9A3A26A7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418086"/>
            <a:ext cx="9176656" cy="933097"/>
          </a:xfrm>
        </p:spPr>
        <p:txBody>
          <a:bodyPr/>
          <a:lstStyle/>
          <a:p>
            <a:r>
              <a:rPr lang="en-US" dirty="0"/>
              <a:t>Results: Radiographic Measures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70CDC9-1F7B-420C-A9DB-0C11BFC43A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6073096"/>
              </p:ext>
            </p:extLst>
          </p:nvPr>
        </p:nvGraphicFramePr>
        <p:xfrm>
          <a:off x="2371167" y="2587605"/>
          <a:ext cx="8669728" cy="368253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24993">
                  <a:extLst>
                    <a:ext uri="{9D8B030D-6E8A-4147-A177-3AD203B41FA5}">
                      <a16:colId xmlns:a16="http://schemas.microsoft.com/office/drawing/2014/main" val="498363996"/>
                    </a:ext>
                  </a:extLst>
                </a:gridCol>
                <a:gridCol w="1448947">
                  <a:extLst>
                    <a:ext uri="{9D8B030D-6E8A-4147-A177-3AD203B41FA5}">
                      <a16:colId xmlns:a16="http://schemas.microsoft.com/office/drawing/2014/main" val="2345175165"/>
                    </a:ext>
                  </a:extLst>
                </a:gridCol>
                <a:gridCol w="1448947">
                  <a:extLst>
                    <a:ext uri="{9D8B030D-6E8A-4147-A177-3AD203B41FA5}">
                      <a16:colId xmlns:a16="http://schemas.microsoft.com/office/drawing/2014/main" val="31208718"/>
                    </a:ext>
                  </a:extLst>
                </a:gridCol>
                <a:gridCol w="1448947">
                  <a:extLst>
                    <a:ext uri="{9D8B030D-6E8A-4147-A177-3AD203B41FA5}">
                      <a16:colId xmlns:a16="http://schemas.microsoft.com/office/drawing/2014/main" val="1018248265"/>
                    </a:ext>
                  </a:extLst>
                </a:gridCol>
                <a:gridCol w="1448947">
                  <a:extLst>
                    <a:ext uri="{9D8B030D-6E8A-4147-A177-3AD203B41FA5}">
                      <a16:colId xmlns:a16="http://schemas.microsoft.com/office/drawing/2014/main" val="2968353310"/>
                    </a:ext>
                  </a:extLst>
                </a:gridCol>
                <a:gridCol w="1448947">
                  <a:extLst>
                    <a:ext uri="{9D8B030D-6E8A-4147-A177-3AD203B41FA5}">
                      <a16:colId xmlns:a16="http://schemas.microsoft.com/office/drawing/2014/main" val="235259942"/>
                    </a:ext>
                  </a:extLst>
                </a:gridCol>
              </a:tblGrid>
              <a:tr h="34688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Radiographic Measures, Mean (95% Confidence Interval)</a:t>
                      </a:r>
                    </a:p>
                  </a:txBody>
                  <a:tcPr marL="88255" marR="88255" marT="44127" marB="4412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195882"/>
                  </a:ext>
                </a:extLst>
              </a:tr>
              <a:tr h="47069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Radiographic measure</a:t>
                      </a:r>
                    </a:p>
                  </a:txBody>
                  <a:tcPr marL="88255" marR="88255" marT="44127" marB="441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(N=105)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 </a:t>
                      </a:r>
                    </a:p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(N=104)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 </a:t>
                      </a:r>
                    </a:p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(N=98)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 </a:t>
                      </a:r>
                    </a:p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(N=75)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 </a:t>
                      </a:r>
                    </a:p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331376"/>
                  </a:ext>
                </a:extLst>
              </a:tr>
              <a:tr h="51332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Hallux Valgus Angle (HVA)</a:t>
                      </a:r>
                    </a:p>
                  </a:txBody>
                  <a:tcPr marL="88255" marR="88255" marT="44127" marB="441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kumimoji="0" lang="en-US" sz="1300" b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(25.3, 27.8)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kumimoji="0" lang="en-US" sz="1300" b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(5.2, 7.6)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(5.1, 7.8)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(5.6, 8.6)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(3.3, 7.8)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235657"/>
                  </a:ext>
                </a:extLst>
              </a:tr>
              <a:tr h="52779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Intermetatarsal Angle (IMA)</a:t>
                      </a:r>
                    </a:p>
                  </a:txBody>
                  <a:tcPr marL="88255" marR="88255" marT="44127" marB="441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kumimoji="0" lang="en-US" sz="1300" b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(13.5, 14.6)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(3.2, 4.3)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(4.0, 5.3)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(4.1, 5.6)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(1.6, 4.3)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44271"/>
                  </a:ext>
                </a:extLst>
              </a:tr>
              <a:tr h="52779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Tibial Sesamoid Position (TSP)</a:t>
                      </a:r>
                    </a:p>
                  </a:txBody>
                  <a:tcPr marL="88255" marR="88255" marT="44127" marB="441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kumimoji="0" lang="en-US" sz="1300" b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(4.8, 5.3)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(1.5, 1.9)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(2.1, 2.6)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(2.4, 3.0)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(1.4, 2.5)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78717"/>
                  </a:ext>
                </a:extLst>
              </a:tr>
              <a:tr h="66191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Sagittal-Plane Intermetatarsal Angle</a:t>
                      </a:r>
                    </a:p>
                  </a:txBody>
                  <a:tcPr marL="88255" marR="88255" marT="44127" marB="441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(-0.1, 0.8)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(1.2, 2.3)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(0.8, 1.9)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(0.8, 2.0)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(-1.3, 3.5)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41443"/>
                  </a:ext>
                </a:extLst>
              </a:tr>
              <a:tr h="5987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Osseous Foot Width (mm)</a:t>
                      </a:r>
                    </a:p>
                  </a:txBody>
                  <a:tcPr marL="88255" marR="88255" marT="44127" marB="441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(89.1, 93.0)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83.7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(81.7, 85.6)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(81.1, 85.5)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79.3</a:t>
                      </a:r>
                    </a:p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(75.6, 83.1)</a:t>
                      </a:r>
                    </a:p>
                  </a:txBody>
                  <a:tcPr marL="88255" marR="88255" marT="44127" marB="44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9099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2E4B9D-EA9D-F3C3-BF42-1779EC905987}"/>
              </a:ext>
            </a:extLst>
          </p:cNvPr>
          <p:cNvSpPr txBox="1"/>
          <p:nvPr/>
        </p:nvSpPr>
        <p:spPr>
          <a:xfrm>
            <a:off x="2259106" y="1321999"/>
            <a:ext cx="933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Significant (p&lt;0.05) improvements over baseline in radiographic measures (HVA, IMA, TSP, osseous foot width) at all post-op time points through 12 months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94.2% (98/104) of patients achieved 6-week correction*.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metatarsal shortening of 2.4mm at 12 months.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583A8-F71C-BFFA-69B1-D71B0A0FCE7E}"/>
              </a:ext>
            </a:extLst>
          </p:cNvPr>
          <p:cNvSpPr txBox="1"/>
          <p:nvPr/>
        </p:nvSpPr>
        <p:spPr>
          <a:xfrm>
            <a:off x="2300088" y="6319128"/>
            <a:ext cx="90537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*Correction is defined as any two of the following 3 criterion being met at 6 weeks post-procedure: IMA &lt;9.0°, HVA &lt;15.0°, and TSP &lt;=3.</a:t>
            </a:r>
            <a:endParaRPr lang="en-U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3290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3B27-0F61-B8C7-F01B-880CCE37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Radiographic Recurrence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1FA18-3F1C-9112-4AE8-10E01BA42283}"/>
              </a:ext>
            </a:extLst>
          </p:cNvPr>
          <p:cNvSpPr txBox="1"/>
          <p:nvPr/>
        </p:nvSpPr>
        <p:spPr>
          <a:xfrm>
            <a:off x="2177143" y="1399823"/>
            <a:ext cx="979141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Recurrence was assessed using two thresholds from literature: HVA &gt;15° or HVA &gt;20°.</a:t>
            </a:r>
          </a:p>
          <a:p>
            <a:pPr marL="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patients had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recurrence using post-op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 of &gt;20° at 12 or 24 months.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2774FC4-8108-7547-2680-24B8F9C53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409256"/>
              </p:ext>
            </p:extLst>
          </p:nvPr>
        </p:nvGraphicFramePr>
        <p:xfrm>
          <a:off x="2247899" y="2694397"/>
          <a:ext cx="8848725" cy="210127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949575">
                  <a:extLst>
                    <a:ext uri="{9D8B030D-6E8A-4147-A177-3AD203B41FA5}">
                      <a16:colId xmlns:a16="http://schemas.microsoft.com/office/drawing/2014/main" val="4170957035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4119020087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3767554439"/>
                    </a:ext>
                  </a:extLst>
                </a:gridCol>
              </a:tblGrid>
              <a:tr h="546799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Recurrence Definition Rate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of the proportion)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462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 &gt;15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 &gt;20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4674725"/>
                  </a:ext>
                </a:extLst>
              </a:tr>
              <a:tr h="5467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 (4/73)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(1.51, 13.44)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 (0/73)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857023"/>
                  </a:ext>
                </a:extLst>
              </a:tr>
              <a:tr h="546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 (0/11)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 (0/11)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84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3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F40B-BCA9-9741-5CE9-4D769D6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466726"/>
            <a:ext cx="10089436" cy="933097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Circumferential Measurements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B37308-7B70-16A2-1BE1-C09BD0DB72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4155119"/>
              </p:ext>
            </p:extLst>
          </p:nvPr>
        </p:nvGraphicFramePr>
        <p:xfrm>
          <a:off x="2227656" y="1848256"/>
          <a:ext cx="9075630" cy="317121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15126">
                  <a:extLst>
                    <a:ext uri="{9D8B030D-6E8A-4147-A177-3AD203B41FA5}">
                      <a16:colId xmlns:a16="http://schemas.microsoft.com/office/drawing/2014/main" val="2904719522"/>
                    </a:ext>
                  </a:extLst>
                </a:gridCol>
                <a:gridCol w="2039026">
                  <a:extLst>
                    <a:ext uri="{9D8B030D-6E8A-4147-A177-3AD203B41FA5}">
                      <a16:colId xmlns:a16="http://schemas.microsoft.com/office/drawing/2014/main" val="3130289432"/>
                    </a:ext>
                  </a:extLst>
                </a:gridCol>
                <a:gridCol w="1768980">
                  <a:extLst>
                    <a:ext uri="{9D8B030D-6E8A-4147-A177-3AD203B41FA5}">
                      <a16:colId xmlns:a16="http://schemas.microsoft.com/office/drawing/2014/main" val="3287360048"/>
                    </a:ext>
                  </a:extLst>
                </a:gridCol>
                <a:gridCol w="1637372">
                  <a:extLst>
                    <a:ext uri="{9D8B030D-6E8A-4147-A177-3AD203B41FA5}">
                      <a16:colId xmlns:a16="http://schemas.microsoft.com/office/drawing/2014/main" val="3378209182"/>
                    </a:ext>
                  </a:extLst>
                </a:gridCol>
                <a:gridCol w="1815126">
                  <a:extLst>
                    <a:ext uri="{9D8B030D-6E8A-4147-A177-3AD203B41FA5}">
                      <a16:colId xmlns:a16="http://schemas.microsoft.com/office/drawing/2014/main" val="2359742310"/>
                    </a:ext>
                  </a:extLst>
                </a:gridCol>
              </a:tblGrid>
              <a:tr h="43761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Circumferential Measurements in cm, Mean (95% Confidence Interval)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33065"/>
                  </a:ext>
                </a:extLst>
              </a:tr>
              <a:tr h="683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Swelling Measures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(n=105*)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 (n=104)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 (n=98)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 (n=75)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39442"/>
                  </a:ext>
                </a:extLst>
              </a:tr>
              <a:tr h="68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Forefoot Circumference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(20.1, 21.3)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(20.2, 21.5)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(19.5, 20.8)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(19.1, 20.5)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07458"/>
                  </a:ext>
                </a:extLst>
              </a:tr>
              <a:tr h="68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Midfoot Circumference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(19.6, 20.8)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(20.3, 21.5)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(19.9, 21.1)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(19.6, 20.9)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340823"/>
                  </a:ext>
                </a:extLst>
              </a:tr>
              <a:tr h="68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Calf Circumference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(32.5, 34.3)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(30.6, 32.3)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(31.5, 33.3)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(32.0, 33.8)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04763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B9A16B-09C9-24D9-F1C0-EDBE7FA363A8}"/>
              </a:ext>
            </a:extLst>
          </p:cNvPr>
          <p:cNvSpPr txBox="1"/>
          <p:nvPr/>
        </p:nvSpPr>
        <p:spPr>
          <a:xfrm>
            <a:off x="2267891" y="5160128"/>
            <a:ext cx="8995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*One subject was missing measurements for Forefoot and Midfoot</a:t>
            </a:r>
          </a:p>
        </p:txBody>
      </p:sp>
    </p:spTree>
    <p:extLst>
      <p:ext uri="{BB962C8B-B14F-4D97-AF65-F5344CB8AC3E}">
        <p14:creationId xmlns:p14="http://schemas.microsoft.com/office/powerpoint/2010/main" val="301890524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18459</TotalTime>
  <Words>2709</Words>
  <Application>Microsoft Office PowerPoint</Application>
  <PresentationFormat>Widescreen</PresentationFormat>
  <Paragraphs>514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Roboto</vt:lpstr>
      <vt:lpstr>Wingdings</vt:lpstr>
      <vt:lpstr>2_Office Theme</vt:lpstr>
      <vt:lpstr>Interim Analysis of a Prospective Multicenter Study Assessing Radiographic and Patient Outcomes Following a Mini-Open Triplanar Tarsometatarsal Arthrodesis with Early Weightbearing</vt:lpstr>
      <vt:lpstr>Disclosures</vt:lpstr>
      <vt:lpstr>Introduction</vt:lpstr>
      <vt:lpstr>Study Methods</vt:lpstr>
      <vt:lpstr>Surgical Methods</vt:lpstr>
      <vt:lpstr>Results: Demographics and Baseline Characteristics</vt:lpstr>
      <vt:lpstr>Results: Radiographic Measures</vt:lpstr>
      <vt:lpstr>Results: Radiographic Recurrence</vt:lpstr>
      <vt:lpstr>Results: Circumferential Measurements</vt:lpstr>
      <vt:lpstr>Results: Scar Analysis</vt:lpstr>
      <vt:lpstr>Results: Scar Analysis</vt:lpstr>
      <vt:lpstr>POSAS: Patient and Observer Assessment Scale</vt:lpstr>
      <vt:lpstr>Results: Incision Length and                   Scar Analysis</vt:lpstr>
      <vt:lpstr>Results: Patient Reported Outcomes</vt:lpstr>
      <vt:lpstr>Results: Patient Reported Outcomes</vt:lpstr>
      <vt:lpstr>Results: Metatarsalgia</vt:lpstr>
      <vt:lpstr>Complications</vt:lpstr>
      <vt:lpstr>Discussion</vt:lpstr>
      <vt:lpstr>Limitations</vt:lpstr>
      <vt:lpstr>Conclusion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Dornfeld</dc:creator>
  <cp:lastModifiedBy>Heather Marshall</cp:lastModifiedBy>
  <cp:revision>83</cp:revision>
  <cp:lastPrinted>2024-07-29T14:21:03Z</cp:lastPrinted>
  <dcterms:created xsi:type="dcterms:W3CDTF">2020-07-27T21:58:06Z</dcterms:created>
  <dcterms:modified xsi:type="dcterms:W3CDTF">2024-08-30T16:36:06Z</dcterms:modified>
</cp:coreProperties>
</file>